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8229600" cx="14630400"/>
  <p:notesSz cx="8229600" cy="14630400"/>
  <p:embeddedFontLst>
    <p:embeddedFont>
      <p:font typeface="Fraunces Medium"/>
      <p:regular r:id="rId21"/>
      <p:bold r:id="rId22"/>
      <p:italic r:id="rId23"/>
      <p:boldItalic r:id="rId24"/>
    </p:embeddedFont>
    <p:embeddedFont>
      <p:font typeface="Epilogue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9" roundtripDataSignature="AMtx7mhTKx3tq0XCiE1ipTEbAVy9Bo05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FrauncesMedium-bold.fntdata"/><Relationship Id="rId21" Type="http://schemas.openxmlformats.org/officeDocument/2006/relationships/font" Target="fonts/FrauncesMedium-regular.fntdata"/><Relationship Id="rId24" Type="http://schemas.openxmlformats.org/officeDocument/2006/relationships/font" Target="fonts/FrauncesMedium-boldItalic.fntdata"/><Relationship Id="rId23" Type="http://schemas.openxmlformats.org/officeDocument/2006/relationships/font" Target="fonts/FrauncesMedium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Epilogue-bold.fntdata"/><Relationship Id="rId25" Type="http://schemas.openxmlformats.org/officeDocument/2006/relationships/font" Target="fonts/Epilogue-regular.fntdata"/><Relationship Id="rId28" Type="http://schemas.openxmlformats.org/officeDocument/2006/relationships/font" Target="fonts/Epilogue-boldItalic.fntdata"/><Relationship Id="rId27" Type="http://schemas.openxmlformats.org/officeDocument/2006/relationships/font" Target="fonts/Epilogue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565525" cy="733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660900" y="0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3896975"/>
            <a:ext cx="3565525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1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p11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12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p12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3:notes"/>
          <p:cNvSpPr/>
          <p:nvPr>
            <p:ph idx="2" type="sldImg"/>
          </p:nvPr>
        </p:nvSpPr>
        <p:spPr>
          <a:xfrm>
            <a:off x="-273050" y="1828800"/>
            <a:ext cx="8775600" cy="493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822325" y="7040563"/>
            <a:ext cx="6585000" cy="5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p13:notes"/>
          <p:cNvSpPr txBox="1"/>
          <p:nvPr>
            <p:ph idx="12" type="sldNum"/>
          </p:nvPr>
        </p:nvSpPr>
        <p:spPr>
          <a:xfrm>
            <a:off x="4660900" y="13896975"/>
            <a:ext cx="3567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-273050" y="1828800"/>
            <a:ext cx="8775600" cy="493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14:notes"/>
          <p:cNvSpPr txBox="1"/>
          <p:nvPr>
            <p:ph idx="1" type="body"/>
          </p:nvPr>
        </p:nvSpPr>
        <p:spPr>
          <a:xfrm>
            <a:off x="822325" y="7040563"/>
            <a:ext cx="6585000" cy="5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p14:notes"/>
          <p:cNvSpPr txBox="1"/>
          <p:nvPr>
            <p:ph idx="12" type="sldNum"/>
          </p:nvPr>
        </p:nvSpPr>
        <p:spPr>
          <a:xfrm>
            <a:off x="4660900" y="13896975"/>
            <a:ext cx="3567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5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5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p15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6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p16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7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17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p17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" name="Google Shape;60;p2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/>
          <p:nvPr>
            <p:ph idx="2" type="sldImg"/>
          </p:nvPr>
        </p:nvSpPr>
        <p:spPr>
          <a:xfrm>
            <a:off x="-273050" y="1828800"/>
            <a:ext cx="8775600" cy="493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3:notes"/>
          <p:cNvSpPr txBox="1"/>
          <p:nvPr>
            <p:ph idx="1" type="body"/>
          </p:nvPr>
        </p:nvSpPr>
        <p:spPr>
          <a:xfrm>
            <a:off x="822325" y="7040563"/>
            <a:ext cx="6585000" cy="5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" name="Google Shape;71;p3:notes"/>
          <p:cNvSpPr txBox="1"/>
          <p:nvPr>
            <p:ph idx="12" type="sldNum"/>
          </p:nvPr>
        </p:nvSpPr>
        <p:spPr>
          <a:xfrm>
            <a:off x="4660900" y="13896975"/>
            <a:ext cx="3567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:notes"/>
          <p:cNvSpPr/>
          <p:nvPr>
            <p:ph idx="2" type="sldImg"/>
          </p:nvPr>
        </p:nvSpPr>
        <p:spPr>
          <a:xfrm>
            <a:off x="-273050" y="1828800"/>
            <a:ext cx="8775600" cy="493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5:notes"/>
          <p:cNvSpPr txBox="1"/>
          <p:nvPr>
            <p:ph idx="1" type="body"/>
          </p:nvPr>
        </p:nvSpPr>
        <p:spPr>
          <a:xfrm>
            <a:off x="822325" y="7040563"/>
            <a:ext cx="6585000" cy="5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" name="Google Shape;79;p5:notes"/>
          <p:cNvSpPr txBox="1"/>
          <p:nvPr>
            <p:ph idx="12" type="sldNum"/>
          </p:nvPr>
        </p:nvSpPr>
        <p:spPr>
          <a:xfrm>
            <a:off x="4660900" y="13896975"/>
            <a:ext cx="3567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:notes"/>
          <p:cNvSpPr/>
          <p:nvPr>
            <p:ph idx="2" type="sldImg"/>
          </p:nvPr>
        </p:nvSpPr>
        <p:spPr>
          <a:xfrm>
            <a:off x="-273050" y="1828800"/>
            <a:ext cx="8775600" cy="493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7:notes"/>
          <p:cNvSpPr txBox="1"/>
          <p:nvPr>
            <p:ph idx="1" type="body"/>
          </p:nvPr>
        </p:nvSpPr>
        <p:spPr>
          <a:xfrm>
            <a:off x="822325" y="7040563"/>
            <a:ext cx="6585000" cy="5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p7:notes"/>
          <p:cNvSpPr txBox="1"/>
          <p:nvPr>
            <p:ph idx="12" type="sldNum"/>
          </p:nvPr>
        </p:nvSpPr>
        <p:spPr>
          <a:xfrm>
            <a:off x="4660900" y="13896975"/>
            <a:ext cx="3567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:notes"/>
          <p:cNvSpPr/>
          <p:nvPr>
            <p:ph idx="2" type="sldImg"/>
          </p:nvPr>
        </p:nvSpPr>
        <p:spPr>
          <a:xfrm>
            <a:off x="-273050" y="1828800"/>
            <a:ext cx="8775600" cy="493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8:notes"/>
          <p:cNvSpPr txBox="1"/>
          <p:nvPr>
            <p:ph idx="1" type="body"/>
          </p:nvPr>
        </p:nvSpPr>
        <p:spPr>
          <a:xfrm>
            <a:off x="822325" y="7040563"/>
            <a:ext cx="6585000" cy="5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p8:notes"/>
          <p:cNvSpPr txBox="1"/>
          <p:nvPr>
            <p:ph idx="12" type="sldNum"/>
          </p:nvPr>
        </p:nvSpPr>
        <p:spPr>
          <a:xfrm>
            <a:off x="4660900" y="13896975"/>
            <a:ext cx="3567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/>
          <p:nvPr>
            <p:ph idx="2" type="sldImg"/>
          </p:nvPr>
        </p:nvSpPr>
        <p:spPr>
          <a:xfrm>
            <a:off x="-273050" y="1828800"/>
            <a:ext cx="8775600" cy="493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9:notes"/>
          <p:cNvSpPr txBox="1"/>
          <p:nvPr>
            <p:ph idx="1" type="body"/>
          </p:nvPr>
        </p:nvSpPr>
        <p:spPr>
          <a:xfrm>
            <a:off x="822325" y="7040563"/>
            <a:ext cx="6585000" cy="5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" name="Google Shape;103;p9:notes"/>
          <p:cNvSpPr txBox="1"/>
          <p:nvPr>
            <p:ph idx="12" type="sldNum"/>
          </p:nvPr>
        </p:nvSpPr>
        <p:spPr>
          <a:xfrm>
            <a:off x="4660900" y="13896975"/>
            <a:ext cx="3567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/>
          <p:nvPr>
            <p:ph idx="2" type="sldImg"/>
          </p:nvPr>
        </p:nvSpPr>
        <p:spPr>
          <a:xfrm>
            <a:off x="-273050" y="1828800"/>
            <a:ext cx="8775600" cy="493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822325" y="7040563"/>
            <a:ext cx="6585000" cy="5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 txBox="1"/>
          <p:nvPr>
            <p:ph idx="12" type="sldNum"/>
          </p:nvPr>
        </p:nvSpPr>
        <p:spPr>
          <a:xfrm>
            <a:off x="4660900" y="13896975"/>
            <a:ext cx="3567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0:notes"/>
          <p:cNvSpPr/>
          <p:nvPr>
            <p:ph idx="2" type="sldImg"/>
          </p:nvPr>
        </p:nvSpPr>
        <p:spPr>
          <a:xfrm>
            <a:off x="-273050" y="1828800"/>
            <a:ext cx="8775600" cy="493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10:notes"/>
          <p:cNvSpPr txBox="1"/>
          <p:nvPr>
            <p:ph idx="1" type="body"/>
          </p:nvPr>
        </p:nvSpPr>
        <p:spPr>
          <a:xfrm>
            <a:off x="822325" y="7040563"/>
            <a:ext cx="6585000" cy="5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p10:notes"/>
          <p:cNvSpPr txBox="1"/>
          <p:nvPr>
            <p:ph idx="12" type="sldNum"/>
          </p:nvPr>
        </p:nvSpPr>
        <p:spPr>
          <a:xfrm>
            <a:off x="4660900" y="13896975"/>
            <a:ext cx="3567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" name="Google Shape;13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" name="Google Shape;17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" name="Google Shape;21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5" name="Google Shape;25;p2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9" name="Google Shape;29;p2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3" name="Google Shape;33;p2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7" name="Google Shape;37;p2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1" name="Google Shape;41;p2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5" name="Google Shape;45;p2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"/>
          <p:cNvSpPr/>
          <p:nvPr/>
        </p:nvSpPr>
        <p:spPr>
          <a:xfrm>
            <a:off x="6063214" y="1261866"/>
            <a:ext cx="7556421" cy="11339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24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Fraunces Medium"/>
              <a:buNone/>
            </a:pPr>
            <a:r>
              <a:rPr b="0" i="0" lang="en-US" sz="400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Collecting Chatbot for Big Data Analysis</a:t>
            </a:r>
            <a:endParaRPr b="0" i="0" sz="4000" u="none" cap="none" strike="noStrike">
              <a:solidFill>
                <a:schemeClr val="dk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54" name="Google Shape;54;p1"/>
          <p:cNvSpPr/>
          <p:nvPr/>
        </p:nvSpPr>
        <p:spPr>
          <a:xfrm>
            <a:off x="6063214" y="3022929"/>
            <a:ext cx="7556421" cy="907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Epilogue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Unlocking customer insights from chatbot conversations through data engineering and analysis.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"/>
          <p:cNvSpPr/>
          <p:nvPr/>
        </p:nvSpPr>
        <p:spPr>
          <a:xfrm>
            <a:off x="6063226" y="6605050"/>
            <a:ext cx="8185200" cy="9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Submit a project: Chris Winter, Victoria Vilder, El</a:t>
            </a:r>
            <a:r>
              <a:rPr lang="en-US" sz="2200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iyahu Zinger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Date: 26/01/2025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"/>
          <p:cNvSpPr/>
          <p:nvPr/>
        </p:nvSpPr>
        <p:spPr>
          <a:xfrm>
            <a:off x="12761843" y="7732643"/>
            <a:ext cx="1842052" cy="443948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50"/>
              <a:buFont typeface="Calibri"/>
              <a:buNone/>
            </a:pPr>
            <a:r>
              <a:t/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erson sitting at a desk with many computer screens&#10;&#10;AI-generated content may be incorrect." id="130" name="Google Shape;13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28" y="318052"/>
            <a:ext cx="6798362" cy="773926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1"/>
          <p:cNvSpPr/>
          <p:nvPr/>
        </p:nvSpPr>
        <p:spPr>
          <a:xfrm>
            <a:off x="7313848" y="518200"/>
            <a:ext cx="67983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Arial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Data Ingestion(Python)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1"/>
          <p:cNvSpPr/>
          <p:nvPr/>
        </p:nvSpPr>
        <p:spPr>
          <a:xfrm>
            <a:off x="12761843" y="7732643"/>
            <a:ext cx="1842052" cy="443948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1"/>
          <p:cNvSpPr txBox="1"/>
          <p:nvPr/>
        </p:nvSpPr>
        <p:spPr>
          <a:xfrm>
            <a:off x="7964300" y="1994025"/>
            <a:ext cx="6338400" cy="10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50"/>
              <a:buFont typeface="Arial"/>
              <a:buNone/>
            </a:pPr>
            <a:r>
              <a:rPr b="0" i="0" lang="en-US" sz="21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Retrieving raw data from web application as json format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1"/>
          <p:cNvSpPr/>
          <p:nvPr/>
        </p:nvSpPr>
        <p:spPr>
          <a:xfrm>
            <a:off x="7075800" y="2066325"/>
            <a:ext cx="6177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650"/>
              <a:buFont typeface="Fraunces Medium"/>
              <a:buNone/>
            </a:pPr>
            <a:r>
              <a:rPr b="0" i="0" lang="en-US" sz="26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1</a:t>
            </a:r>
            <a:endParaRPr b="0" i="0" sz="26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1"/>
          <p:cNvSpPr/>
          <p:nvPr/>
        </p:nvSpPr>
        <p:spPr>
          <a:xfrm>
            <a:off x="7237646" y="3963000"/>
            <a:ext cx="3798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650"/>
              <a:buFont typeface="Fraunces Medium"/>
              <a:buNone/>
            </a:pPr>
            <a:r>
              <a:rPr b="0" i="0" lang="en-US" sz="26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2</a:t>
            </a:r>
            <a:endParaRPr b="0" i="0" sz="26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1"/>
          <p:cNvSpPr txBox="1"/>
          <p:nvPr/>
        </p:nvSpPr>
        <p:spPr>
          <a:xfrm>
            <a:off x="7964300" y="3899025"/>
            <a:ext cx="59889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50"/>
              <a:buFont typeface="Arial"/>
              <a:buNone/>
            </a:pPr>
            <a:r>
              <a:rPr b="0" i="0" lang="en-US" sz="21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Send data to Kafka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2" name="Google Shape;14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2"/>
          <p:cNvSpPr/>
          <p:nvPr/>
        </p:nvSpPr>
        <p:spPr>
          <a:xfrm>
            <a:off x="6333198" y="677228"/>
            <a:ext cx="675726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Arial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ETL Processes </a:t>
            </a:r>
            <a:r>
              <a:rPr b="0" i="0" lang="en-US" sz="320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(Spark)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2"/>
          <p:cNvSpPr/>
          <p:nvPr/>
        </p:nvSpPr>
        <p:spPr>
          <a:xfrm>
            <a:off x="6605111" y="1726168"/>
            <a:ext cx="30480" cy="5826085"/>
          </a:xfrm>
          <a:prstGeom prst="roundRect">
            <a:avLst>
              <a:gd fmla="val 312558" name="adj"/>
            </a:avLst>
          </a:prstGeom>
          <a:solidFill>
            <a:srgbClr val="414A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2"/>
          <p:cNvSpPr/>
          <p:nvPr/>
        </p:nvSpPr>
        <p:spPr>
          <a:xfrm>
            <a:off x="6845022" y="2221230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414A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2"/>
          <p:cNvSpPr/>
          <p:nvPr/>
        </p:nvSpPr>
        <p:spPr>
          <a:xfrm>
            <a:off x="6365200" y="198131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2"/>
          <p:cNvSpPr/>
          <p:nvPr/>
        </p:nvSpPr>
        <p:spPr>
          <a:xfrm>
            <a:off x="6542365" y="2066330"/>
            <a:ext cx="155972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650"/>
              <a:buFont typeface="Fraunces Medium"/>
              <a:buNone/>
            </a:pPr>
            <a:r>
              <a:rPr b="0" i="0" lang="en-US" sz="26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1</a:t>
            </a:r>
            <a:endParaRPr b="0" i="0" sz="26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2"/>
          <p:cNvSpPr/>
          <p:nvPr/>
        </p:nvSpPr>
        <p:spPr>
          <a:xfrm>
            <a:off x="7867888" y="195298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Extraction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2"/>
          <p:cNvSpPr/>
          <p:nvPr/>
        </p:nvSpPr>
        <p:spPr>
          <a:xfrm>
            <a:off x="7867888" y="2443401"/>
            <a:ext cx="596872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Retrieving raw data from kafka.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2"/>
          <p:cNvSpPr/>
          <p:nvPr/>
        </p:nvSpPr>
        <p:spPr>
          <a:xfrm>
            <a:off x="6845022" y="4117896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414A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2"/>
          <p:cNvSpPr/>
          <p:nvPr/>
        </p:nvSpPr>
        <p:spPr>
          <a:xfrm>
            <a:off x="6365200" y="3877985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2"/>
          <p:cNvSpPr/>
          <p:nvPr/>
        </p:nvSpPr>
        <p:spPr>
          <a:xfrm>
            <a:off x="6517243" y="3962995"/>
            <a:ext cx="20621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650"/>
              <a:buFont typeface="Fraunces Medium"/>
              <a:buNone/>
            </a:pPr>
            <a:r>
              <a:rPr b="0" i="0" lang="en-US" sz="26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2</a:t>
            </a:r>
            <a:endParaRPr b="0" i="0" sz="26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2"/>
          <p:cNvSpPr/>
          <p:nvPr/>
        </p:nvSpPr>
        <p:spPr>
          <a:xfrm>
            <a:off x="7867888" y="384964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Transformation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2"/>
          <p:cNvSpPr/>
          <p:nvPr/>
        </p:nvSpPr>
        <p:spPr>
          <a:xfrm>
            <a:off x="7867888" y="4340066"/>
            <a:ext cx="5968722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Cleaning and standardizing data for analysis, removing irrelevant information, and converting data types.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2"/>
          <p:cNvSpPr/>
          <p:nvPr/>
        </p:nvSpPr>
        <p:spPr>
          <a:xfrm>
            <a:off x="6845022" y="6377464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414A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2"/>
          <p:cNvSpPr/>
          <p:nvPr/>
        </p:nvSpPr>
        <p:spPr>
          <a:xfrm>
            <a:off x="6365200" y="613755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2"/>
          <p:cNvSpPr/>
          <p:nvPr/>
        </p:nvSpPr>
        <p:spPr>
          <a:xfrm>
            <a:off x="6526411" y="6222563"/>
            <a:ext cx="187881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650"/>
              <a:buFont typeface="Fraunces Medium"/>
              <a:buNone/>
            </a:pPr>
            <a:r>
              <a:rPr b="0" i="0" lang="en-US" sz="26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3</a:t>
            </a:r>
            <a:endParaRPr b="0" i="0" sz="26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2"/>
          <p:cNvSpPr/>
          <p:nvPr/>
        </p:nvSpPr>
        <p:spPr>
          <a:xfrm>
            <a:off x="7867888" y="610921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Loading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2"/>
          <p:cNvSpPr/>
          <p:nvPr/>
        </p:nvSpPr>
        <p:spPr>
          <a:xfrm>
            <a:off x="7867888" y="6599634"/>
            <a:ext cx="596872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Storing transformed data into a relational database for efficient querying and analysis.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2"/>
          <p:cNvSpPr/>
          <p:nvPr/>
        </p:nvSpPr>
        <p:spPr>
          <a:xfrm>
            <a:off x="12761843" y="7732643"/>
            <a:ext cx="1842052" cy="443948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3"/>
          <p:cNvSpPr/>
          <p:nvPr/>
        </p:nvSpPr>
        <p:spPr>
          <a:xfrm>
            <a:off x="754033" y="754996"/>
            <a:ext cx="6342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Trino </a:t>
            </a:r>
            <a:endParaRPr b="0" i="0" sz="4450" u="none" cap="none" strike="noStrike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Connection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3"/>
          <p:cNvSpPr/>
          <p:nvPr/>
        </p:nvSpPr>
        <p:spPr>
          <a:xfrm>
            <a:off x="12761843" y="7732643"/>
            <a:ext cx="1842000" cy="444000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3"/>
          <p:cNvSpPr txBox="1"/>
          <p:nvPr/>
        </p:nvSpPr>
        <p:spPr>
          <a:xfrm>
            <a:off x="5612725" y="532400"/>
            <a:ext cx="7904700" cy="7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rgbClr val="739ECA"/>
                </a:solidFill>
                <a:latin typeface="Arial"/>
                <a:ea typeface="Arial"/>
                <a:cs typeface="Arial"/>
                <a:sym typeface="Arial"/>
              </a:rPr>
              <a:t>drop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739ECA"/>
                </a:solidFill>
                <a:latin typeface="Arial"/>
                <a:ea typeface="Arial"/>
                <a:cs typeface="Arial"/>
                <a:sym typeface="Arial"/>
              </a:rPr>
              <a:t>table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300" u="none" cap="none" strike="noStrike">
                <a:solidFill>
                  <a:srgbClr val="CC9B75"/>
                </a:solidFill>
                <a:latin typeface="Arial"/>
                <a:ea typeface="Arial"/>
                <a:cs typeface="Arial"/>
                <a:sym typeface="Arial"/>
              </a:rPr>
              <a:t>hive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b="0" i="0" lang="en-US" sz="1300" u="none" cap="none" strike="noStrike">
                <a:solidFill>
                  <a:srgbClr val="CC9B75"/>
                </a:solidFill>
                <a:latin typeface="Arial"/>
                <a:ea typeface="Arial"/>
                <a:cs typeface="Arial"/>
                <a:sym typeface="Arial"/>
              </a:rPr>
              <a:t>customer_issues_db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b="0" i="0" lang="en-US" sz="1300" u="none" cap="none" strike="noStrike">
                <a:solidFill>
                  <a:srgbClr val="B788D3"/>
                </a:solidFill>
                <a:latin typeface="Arial"/>
                <a:ea typeface="Arial"/>
                <a:cs typeface="Arial"/>
                <a:sym typeface="Arial"/>
              </a:rPr>
              <a:t>customer_issues_history</a:t>
            </a:r>
            <a:endParaRPr b="0" i="0" sz="1300" u="none" cap="none" strike="noStrike">
              <a:solidFill>
                <a:srgbClr val="B788D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rgbClr val="739ECA"/>
                </a:solidFill>
                <a:latin typeface="Arial"/>
                <a:ea typeface="Arial"/>
                <a:cs typeface="Arial"/>
                <a:sym typeface="Arial"/>
              </a:rPr>
              <a:t>CREATE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739ECA"/>
                </a:solidFill>
                <a:latin typeface="Arial"/>
                <a:ea typeface="Arial"/>
                <a:cs typeface="Arial"/>
                <a:sym typeface="Arial"/>
              </a:rPr>
              <a:t>TABLE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hive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customer_issues_db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customer_issues_history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unique_id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channel_name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category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sub_category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customer_remarks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order_id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order_date_time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issue_reported_at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issue_responded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survey_response_date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customer_city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product_category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item_price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connected_handling_time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agent_name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supervisor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manager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tenure_bucket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agent_shift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csat_score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VARCHAR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255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partition_date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300" u="none" cap="none" strike="noStrike">
                <a:solidFill>
                  <a:srgbClr val="C1AA6C"/>
                </a:solidFill>
                <a:latin typeface="Arial"/>
                <a:ea typeface="Arial"/>
                <a:cs typeface="Arial"/>
                <a:sym typeface="Arial"/>
              </a:rPr>
              <a:t>DATE</a:t>
            </a:r>
            <a:endParaRPr b="1" i="0" sz="1300" u="none" cap="none" strike="noStrike">
              <a:solidFill>
                <a:srgbClr val="C1AA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rgbClr val="739ECA"/>
                </a:solidFill>
                <a:latin typeface="Arial"/>
                <a:ea typeface="Arial"/>
                <a:cs typeface="Arial"/>
                <a:sym typeface="Arial"/>
              </a:rPr>
              <a:t>WITH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format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b="0" i="0" lang="en-US" sz="1300" u="none" cap="none" strike="noStrike">
                <a:solidFill>
                  <a:srgbClr val="CAC580"/>
                </a:solidFill>
                <a:latin typeface="Arial"/>
                <a:ea typeface="Arial"/>
                <a:cs typeface="Arial"/>
                <a:sym typeface="Arial"/>
              </a:rPr>
              <a:t>'PARQUET'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300" u="none" cap="none" strike="noStrike"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rPr>
              <a:t>external_location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b="0" i="0" lang="en-US" sz="1300" u="none" cap="none" strike="noStrike">
                <a:solidFill>
                  <a:srgbClr val="CAC580"/>
                </a:solidFill>
                <a:latin typeface="Arial"/>
                <a:ea typeface="Arial"/>
                <a:cs typeface="Arial"/>
                <a:sym typeface="Arial"/>
              </a:rPr>
              <a:t>'s3a://history/a/'</a:t>
            </a:r>
            <a:endParaRPr b="0" i="0" sz="1300" u="none" cap="none" strike="noStrike">
              <a:solidFill>
                <a:srgbClr val="CAC58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b="0" i="0" lang="en-US" sz="1300" u="none" cap="none" strike="noStrike">
                <a:solidFill>
                  <a:srgbClr val="EECC64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b="0" i="0" sz="1300" u="none" cap="none" strike="noStrike">
              <a:solidFill>
                <a:srgbClr val="EECC6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rgbClr val="739ECA"/>
                </a:solidFill>
                <a:latin typeface="Arial"/>
                <a:ea typeface="Arial"/>
                <a:cs typeface="Arial"/>
                <a:sym typeface="Arial"/>
              </a:rPr>
              <a:t>select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 *</a:t>
            </a:r>
            <a:endParaRPr b="0" i="0" sz="13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rgbClr val="739ECA"/>
                </a:solidFill>
                <a:latin typeface="Arial"/>
                <a:ea typeface="Arial"/>
                <a:cs typeface="Arial"/>
                <a:sym typeface="Arial"/>
              </a:rPr>
              <a:t>from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300" u="none" cap="none" strike="noStrike">
                <a:solidFill>
                  <a:srgbClr val="CC9B75"/>
                </a:solidFill>
                <a:latin typeface="Arial"/>
                <a:ea typeface="Arial"/>
                <a:cs typeface="Arial"/>
                <a:sym typeface="Arial"/>
              </a:rPr>
              <a:t>hive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b="0" i="0" lang="en-US" sz="1300" u="none" cap="none" strike="noStrike">
                <a:solidFill>
                  <a:srgbClr val="CC9B75"/>
                </a:solidFill>
                <a:latin typeface="Arial"/>
                <a:ea typeface="Arial"/>
                <a:cs typeface="Arial"/>
                <a:sym typeface="Arial"/>
              </a:rPr>
              <a:t>customer_issues_db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b="0" i="0" lang="en-US" sz="1300" u="none" cap="none" strike="noStrike">
                <a:solidFill>
                  <a:srgbClr val="B788D3"/>
                </a:solidFill>
                <a:latin typeface="Arial"/>
                <a:ea typeface="Arial"/>
                <a:cs typeface="Arial"/>
                <a:sym typeface="Arial"/>
              </a:rPr>
              <a:t>customer_issues_history</a:t>
            </a:r>
            <a:endParaRPr b="0" i="0" sz="1300" u="none" cap="none" strike="noStrike">
              <a:solidFill>
                <a:srgbClr val="B788D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rgbClr val="739ECA"/>
                </a:solidFill>
                <a:latin typeface="Arial"/>
                <a:ea typeface="Arial"/>
                <a:cs typeface="Arial"/>
                <a:sym typeface="Arial"/>
              </a:rPr>
              <a:t>limit</a:t>
            </a:r>
            <a:r>
              <a:rPr b="0" i="0" lang="en-US" sz="13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300" u="none" cap="none" strike="noStrike">
                <a:solidFill>
                  <a:srgbClr val="C0C0C0"/>
                </a:solidFill>
                <a:latin typeface="Arial"/>
                <a:ea typeface="Arial"/>
                <a:cs typeface="Arial"/>
                <a:sym typeface="Arial"/>
              </a:rPr>
              <a:t>100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3"/>
          <p:cNvSpPr txBox="1"/>
          <p:nvPr/>
        </p:nvSpPr>
        <p:spPr>
          <a:xfrm>
            <a:off x="225575" y="2752200"/>
            <a:ext cx="3627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Epilogue"/>
              <a:buChar char="●"/>
            </a:pPr>
            <a:r>
              <a:rPr b="0" i="0" lang="en-US" sz="24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Set up a  connection through DBeaver</a:t>
            </a:r>
            <a:endParaRPr b="0" i="0" sz="2400" u="none" cap="none" strike="noStrike">
              <a:solidFill>
                <a:srgbClr val="EBECEF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Epilogue"/>
              <a:buChar char="●"/>
            </a:pPr>
            <a:r>
              <a:rPr b="0" i="0" lang="en-US" sz="24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Create a table on parquet file (s3)</a:t>
            </a:r>
            <a:endParaRPr b="0" i="0" sz="2400" u="none" cap="none" strike="noStrike">
              <a:solidFill>
                <a:srgbClr val="EBECEF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4"/>
          <p:cNvSpPr/>
          <p:nvPr/>
        </p:nvSpPr>
        <p:spPr>
          <a:xfrm>
            <a:off x="754033" y="754996"/>
            <a:ext cx="6342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Trino Example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4"/>
          <p:cNvSpPr/>
          <p:nvPr/>
        </p:nvSpPr>
        <p:spPr>
          <a:xfrm>
            <a:off x="12761843" y="7732643"/>
            <a:ext cx="1842000" cy="444000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150" y="2291375"/>
            <a:ext cx="14062100" cy="544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3" name="Google Shape;18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5"/>
          <p:cNvSpPr/>
          <p:nvPr/>
        </p:nvSpPr>
        <p:spPr>
          <a:xfrm>
            <a:off x="6280190" y="888802"/>
            <a:ext cx="7128329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Arial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Sentiment Analysis </a:t>
            </a:r>
            <a:r>
              <a:rPr b="0" i="0" lang="en-US" sz="320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(UDF)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5"/>
          <p:cNvSpPr/>
          <p:nvPr/>
        </p:nvSpPr>
        <p:spPr>
          <a:xfrm>
            <a:off x="6280190" y="1937742"/>
            <a:ext cx="3664863" cy="3491032"/>
          </a:xfrm>
          <a:prstGeom prst="roundRect">
            <a:avLst>
              <a:gd fmla="val 2729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5"/>
          <p:cNvSpPr/>
          <p:nvPr/>
        </p:nvSpPr>
        <p:spPr>
          <a:xfrm>
            <a:off x="6514624" y="2172176"/>
            <a:ext cx="319599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Natural Language Processing (NLP)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5"/>
          <p:cNvSpPr/>
          <p:nvPr/>
        </p:nvSpPr>
        <p:spPr>
          <a:xfrm>
            <a:off x="6514624" y="3016925"/>
            <a:ext cx="3195995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Using NLP techniques to analyze the sentiment expressed in user messages. Identify key words, phrases, and emotions.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5"/>
          <p:cNvSpPr/>
          <p:nvPr/>
        </p:nvSpPr>
        <p:spPr>
          <a:xfrm>
            <a:off x="10171867" y="1937742"/>
            <a:ext cx="3664863" cy="3491032"/>
          </a:xfrm>
          <a:prstGeom prst="roundRect">
            <a:avLst>
              <a:gd fmla="val 2729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15"/>
          <p:cNvSpPr/>
          <p:nvPr/>
        </p:nvSpPr>
        <p:spPr>
          <a:xfrm>
            <a:off x="10406301" y="217217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Sentiment Scoring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5"/>
          <p:cNvSpPr/>
          <p:nvPr/>
        </p:nvSpPr>
        <p:spPr>
          <a:xfrm>
            <a:off x="10406301" y="2662595"/>
            <a:ext cx="319599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Assigning numerical scores to indicate the positive, negative, or neutral sentiment of each message.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5"/>
          <p:cNvSpPr/>
          <p:nvPr/>
        </p:nvSpPr>
        <p:spPr>
          <a:xfrm>
            <a:off x="6280190" y="5655588"/>
            <a:ext cx="7556421" cy="1685092"/>
          </a:xfrm>
          <a:prstGeom prst="roundRect">
            <a:avLst>
              <a:gd fmla="val 5654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5"/>
          <p:cNvSpPr/>
          <p:nvPr/>
        </p:nvSpPr>
        <p:spPr>
          <a:xfrm>
            <a:off x="6514624" y="589002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Sentiment Trends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5"/>
          <p:cNvSpPr/>
          <p:nvPr/>
        </p:nvSpPr>
        <p:spPr>
          <a:xfrm>
            <a:off x="6514624" y="6380440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Tracking sentiment shifts over time, identifying potential customer satisfaction issues or positive feedback.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5"/>
          <p:cNvSpPr/>
          <p:nvPr/>
        </p:nvSpPr>
        <p:spPr>
          <a:xfrm>
            <a:off x="12761843" y="7732643"/>
            <a:ext cx="1842052" cy="443948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0" name="Google Shape;20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6"/>
          <p:cNvSpPr/>
          <p:nvPr/>
        </p:nvSpPr>
        <p:spPr>
          <a:xfrm>
            <a:off x="6261616" y="610076"/>
            <a:ext cx="6625471" cy="6921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50"/>
              <a:buFont typeface="Fraunces Medium"/>
              <a:buNone/>
            </a:pPr>
            <a:r>
              <a:rPr b="0" i="0" lang="en-US" sz="43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Aggregation and Insights</a:t>
            </a:r>
            <a:endParaRPr b="0" i="0" sz="4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6"/>
          <p:cNvSpPr/>
          <p:nvPr/>
        </p:nvSpPr>
        <p:spPr>
          <a:xfrm>
            <a:off x="6261616" y="1745099"/>
            <a:ext cx="3630692" cy="730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5750"/>
              <a:buFont typeface="Fraunces Medium"/>
              <a:buNone/>
            </a:pPr>
            <a:r>
              <a:rPr b="0" i="0" lang="en-US" sz="57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10,000</a:t>
            </a:r>
            <a:endParaRPr b="0" i="0" sz="5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6"/>
          <p:cNvSpPr/>
          <p:nvPr/>
        </p:nvSpPr>
        <p:spPr>
          <a:xfrm>
            <a:off x="6692622" y="2752844"/>
            <a:ext cx="2768679" cy="345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150"/>
              <a:buFont typeface="Fraunces Medium"/>
              <a:buNone/>
            </a:pPr>
            <a:r>
              <a:rPr b="0" i="0" lang="en-US" sz="21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Chats Analyzed</a:t>
            </a:r>
            <a:endParaRPr b="0" i="0" sz="21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6"/>
          <p:cNvSpPr/>
          <p:nvPr/>
        </p:nvSpPr>
        <p:spPr>
          <a:xfrm>
            <a:off x="6261616" y="3231713"/>
            <a:ext cx="3630692" cy="10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00"/>
              <a:buFont typeface="Epilogue"/>
              <a:buNone/>
            </a:pPr>
            <a:r>
              <a:rPr b="0" i="0" lang="en-US" sz="17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Total number of conversations processed in the dataset.</a:t>
            </a:r>
            <a:endParaRPr b="0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6"/>
          <p:cNvSpPr/>
          <p:nvPr/>
        </p:nvSpPr>
        <p:spPr>
          <a:xfrm>
            <a:off x="10224492" y="1745099"/>
            <a:ext cx="3630692" cy="730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5750"/>
              <a:buFont typeface="Fraunces Medium"/>
              <a:buNone/>
            </a:pPr>
            <a:r>
              <a:rPr b="0" i="0" lang="en-US" sz="57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75%</a:t>
            </a:r>
            <a:endParaRPr b="0" i="0" sz="5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6"/>
          <p:cNvSpPr/>
          <p:nvPr/>
        </p:nvSpPr>
        <p:spPr>
          <a:xfrm>
            <a:off x="10655498" y="2752844"/>
            <a:ext cx="2768679" cy="345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150"/>
              <a:buFont typeface="Fraunces Medium"/>
              <a:buNone/>
            </a:pPr>
            <a:r>
              <a:rPr b="0" i="0" lang="en-US" sz="21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Positive Sentiment</a:t>
            </a:r>
            <a:endParaRPr b="0" i="0" sz="21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6"/>
          <p:cNvSpPr/>
          <p:nvPr/>
        </p:nvSpPr>
        <p:spPr>
          <a:xfrm>
            <a:off x="10224492" y="3231713"/>
            <a:ext cx="3630692" cy="10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00"/>
              <a:buFont typeface="Epilogue"/>
              <a:buNone/>
            </a:pPr>
            <a:r>
              <a:rPr b="0" i="0" lang="en-US" sz="17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Percentage of customer messages expressing positive sentiment.</a:t>
            </a:r>
            <a:endParaRPr b="0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6"/>
          <p:cNvSpPr/>
          <p:nvPr/>
        </p:nvSpPr>
        <p:spPr>
          <a:xfrm>
            <a:off x="6261616" y="5069800"/>
            <a:ext cx="3630692" cy="730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5750"/>
              <a:buFont typeface="Fraunces Medium"/>
              <a:buNone/>
            </a:pPr>
            <a:r>
              <a:rPr b="0" i="0" lang="en-US" sz="57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15%</a:t>
            </a:r>
            <a:endParaRPr b="0" i="0" sz="5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6"/>
          <p:cNvSpPr/>
          <p:nvPr/>
        </p:nvSpPr>
        <p:spPr>
          <a:xfrm>
            <a:off x="6692622" y="6077545"/>
            <a:ext cx="2768679" cy="345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150"/>
              <a:buFont typeface="Fraunces Medium"/>
              <a:buNone/>
            </a:pPr>
            <a:r>
              <a:rPr b="0" i="0" lang="en-US" sz="21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Negative Sentiment</a:t>
            </a:r>
            <a:endParaRPr b="0" i="0" sz="21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6"/>
          <p:cNvSpPr/>
          <p:nvPr/>
        </p:nvSpPr>
        <p:spPr>
          <a:xfrm>
            <a:off x="6261616" y="6556415"/>
            <a:ext cx="3630692" cy="10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00"/>
              <a:buFont typeface="Epilogue"/>
              <a:buNone/>
            </a:pPr>
            <a:r>
              <a:rPr b="0" i="0" lang="en-US" sz="17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Percentage of customer messages expressing negative sentiment.</a:t>
            </a:r>
            <a:endParaRPr b="0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6"/>
          <p:cNvSpPr/>
          <p:nvPr/>
        </p:nvSpPr>
        <p:spPr>
          <a:xfrm>
            <a:off x="10224492" y="5069800"/>
            <a:ext cx="3630692" cy="730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5750"/>
              <a:buFont typeface="Fraunces Medium"/>
              <a:buNone/>
            </a:pPr>
            <a:r>
              <a:rPr b="0" i="0" lang="en-US" sz="57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10%</a:t>
            </a:r>
            <a:endParaRPr b="0" i="0" sz="5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6"/>
          <p:cNvSpPr/>
          <p:nvPr/>
        </p:nvSpPr>
        <p:spPr>
          <a:xfrm>
            <a:off x="10655498" y="6077545"/>
            <a:ext cx="2768679" cy="345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150"/>
              <a:buFont typeface="Fraunces Medium"/>
              <a:buNone/>
            </a:pPr>
            <a:r>
              <a:rPr b="0" i="0" lang="en-US" sz="21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Neutral Sentiment</a:t>
            </a:r>
            <a:endParaRPr b="0" i="0" sz="21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16"/>
          <p:cNvSpPr/>
          <p:nvPr/>
        </p:nvSpPr>
        <p:spPr>
          <a:xfrm>
            <a:off x="10224492" y="6556415"/>
            <a:ext cx="3630692" cy="10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00"/>
              <a:buFont typeface="Epilogue"/>
              <a:buNone/>
            </a:pPr>
            <a:r>
              <a:rPr b="0" i="0" lang="en-US" sz="17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Percentage of customer messages expressing neutral sentiment.</a:t>
            </a:r>
            <a:endParaRPr b="0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6"/>
          <p:cNvSpPr/>
          <p:nvPr/>
        </p:nvSpPr>
        <p:spPr>
          <a:xfrm>
            <a:off x="12761843" y="7732643"/>
            <a:ext cx="1842052" cy="443948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20" name="Google Shape;22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7"/>
          <p:cNvSpPr/>
          <p:nvPr/>
        </p:nvSpPr>
        <p:spPr>
          <a:xfrm>
            <a:off x="793790" y="695682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Results and Findings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22" name="Google Shape;222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174462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7"/>
          <p:cNvSpPr/>
          <p:nvPr/>
        </p:nvSpPr>
        <p:spPr>
          <a:xfrm>
            <a:off x="793790" y="2538413"/>
            <a:ext cx="300025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Customer Satisfaction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17"/>
          <p:cNvSpPr/>
          <p:nvPr/>
        </p:nvSpPr>
        <p:spPr>
          <a:xfrm>
            <a:off x="793765" y="3709168"/>
            <a:ext cx="36081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Analysis revealed a high level of customer satisfaction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25" name="Google Shape;225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42021" y="174462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7"/>
          <p:cNvSpPr/>
          <p:nvPr/>
        </p:nvSpPr>
        <p:spPr>
          <a:xfrm>
            <a:off x="4742026" y="2538430"/>
            <a:ext cx="34212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Improved Customer Service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17"/>
          <p:cNvSpPr/>
          <p:nvPr/>
        </p:nvSpPr>
        <p:spPr>
          <a:xfrm>
            <a:off x="4800971" y="3709181"/>
            <a:ext cx="3608100" cy="14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Improve customer centers, decrease customer complaints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28" name="Google Shape;228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516088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7"/>
          <p:cNvSpPr/>
          <p:nvPr/>
        </p:nvSpPr>
        <p:spPr>
          <a:xfrm>
            <a:off x="793804" y="5954675"/>
            <a:ext cx="43317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Data-Driven Decisions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17"/>
          <p:cNvSpPr/>
          <p:nvPr/>
        </p:nvSpPr>
        <p:spPr>
          <a:xfrm>
            <a:off x="793790" y="6445091"/>
            <a:ext cx="360807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Insights from data inform customer service strategies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/>
          <p:nvPr/>
        </p:nvSpPr>
        <p:spPr>
          <a:xfrm>
            <a:off x="754033" y="754996"/>
            <a:ext cx="6342817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Purpose and Objectives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820294" y="242831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aunces Medium"/>
              <a:buNone/>
            </a:pPr>
            <a:r>
              <a:rPr b="0" i="0" lang="en-US" sz="280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Purpose</a:t>
            </a:r>
            <a:endParaRPr b="0" i="0" sz="2800" u="none" cap="none" strike="noStrike">
              <a:solidFill>
                <a:schemeClr val="dk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820294" y="3234748"/>
            <a:ext cx="6310969" cy="2625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0" i="0" sz="2400" u="none" cap="none" strike="noStrike">
              <a:solidFill>
                <a:srgbClr val="EBECEF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To analyze chatbot conversations to extract actionable business insights.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Enhance customer experience by understanding their needs and pain points.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Use historical and real-time data to improve response efficiency.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Arial"/>
              <a:buNone/>
            </a:pPr>
            <a:r>
              <a:t/>
            </a:r>
            <a:endParaRPr b="0" i="0" sz="1750" u="none" cap="none" strike="noStrike">
              <a:solidFill>
                <a:srgbClr val="EBECEF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Arial"/>
              <a:buNone/>
            </a:pPr>
            <a:r>
              <a:t/>
            </a:r>
            <a:endParaRPr b="0" i="0" sz="1750" u="none" cap="none" strike="noStrike">
              <a:solidFill>
                <a:srgbClr val="EBECEF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7599521" y="242831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aunces Medium"/>
              <a:buNone/>
            </a:pPr>
            <a:r>
              <a:rPr b="0" i="0" lang="en-US" sz="280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Objectives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7599521" y="3526295"/>
            <a:ext cx="624470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Epilogue"/>
              <a:buNone/>
            </a:pPr>
            <a:r>
              <a:rPr b="0" i="0" lang="en-US" sz="24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Develop a robust data pipeline for collecting, cleaning, and analyzing chatbot data. Identify trends and patterns in customer interactions. Generate actionable insights for business improvement.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12761843" y="7732643"/>
            <a:ext cx="1842052" cy="443948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"/>
          <p:cNvSpPr/>
          <p:nvPr/>
        </p:nvSpPr>
        <p:spPr>
          <a:xfrm>
            <a:off x="754033" y="754996"/>
            <a:ext cx="6342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Architecture 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12761843" y="7732643"/>
            <a:ext cx="1842000" cy="444000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5" name="Google Shape;7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4794" y="289825"/>
            <a:ext cx="8854606" cy="744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"/>
          <p:cNvSpPr/>
          <p:nvPr/>
        </p:nvSpPr>
        <p:spPr>
          <a:xfrm>
            <a:off x="483333" y="321846"/>
            <a:ext cx="6342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Data Ingestion 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5"/>
          <p:cNvSpPr/>
          <p:nvPr/>
        </p:nvSpPr>
        <p:spPr>
          <a:xfrm>
            <a:off x="604575" y="1317450"/>
            <a:ext cx="13806300" cy="6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Chosen Tool: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Apache Kafka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Purpose: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handle real-time data streaming from web application, capturing JSON customer support feedback.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Alternatives: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Amazon Kinesis: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 real-time data streaming service offered by AWS.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Apache Pulsar: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 distributed messaging and streaming platform.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Pros of Kafka: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High Throughput: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Capable of handling large volumes of data with low latency.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Scalability: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Easily scales horizontally to accommodate growing data streams.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Durability: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Ensures data persistence and fault tolerance.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8750"/>
              </a:lnSpc>
              <a:spcBef>
                <a:spcPts val="120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Epilogue"/>
              <a:buNone/>
            </a:pPr>
            <a:r>
              <a:t/>
            </a:r>
            <a:endParaRPr b="0" i="0" sz="2400" u="none" cap="none" strike="noStrike">
              <a:solidFill>
                <a:srgbClr val="EBECEF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83" name="Google Shape;83;p5"/>
          <p:cNvSpPr/>
          <p:nvPr/>
        </p:nvSpPr>
        <p:spPr>
          <a:xfrm>
            <a:off x="12761843" y="7732643"/>
            <a:ext cx="1842000" cy="444000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/>
          <p:nvPr/>
        </p:nvSpPr>
        <p:spPr>
          <a:xfrm>
            <a:off x="483333" y="321846"/>
            <a:ext cx="6342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Data Storage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7"/>
          <p:cNvSpPr/>
          <p:nvPr/>
        </p:nvSpPr>
        <p:spPr>
          <a:xfrm>
            <a:off x="604575" y="1317450"/>
            <a:ext cx="13806300" cy="6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Chosen Tool: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S3 Storage (Parquet Files)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Purpose: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store processed data efficiently for further analysis.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Alternatives: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Hadoop Distributed File System (HDFS)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Google Cloud Storage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Pros of S3 with Parquet: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Cost-Effective: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MinIO, being open-source, has no licensing costs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Scalability: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MinIO is designed for high scalability, allowing for the storage of large amounts of data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8750"/>
              </a:lnSpc>
              <a:spcBef>
                <a:spcPts val="120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Epilogue"/>
              <a:buNone/>
            </a:pPr>
            <a:r>
              <a:t/>
            </a:r>
            <a:endParaRPr b="0" i="0" sz="2400" u="none" cap="none" strike="noStrike">
              <a:solidFill>
                <a:srgbClr val="EBECEF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91" name="Google Shape;91;p7"/>
          <p:cNvSpPr/>
          <p:nvPr/>
        </p:nvSpPr>
        <p:spPr>
          <a:xfrm>
            <a:off x="12761843" y="7732643"/>
            <a:ext cx="1842000" cy="444000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/>
          <p:nvPr/>
        </p:nvSpPr>
        <p:spPr>
          <a:xfrm>
            <a:off x="483333" y="321846"/>
            <a:ext cx="6342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Ad Hoc Querying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8"/>
          <p:cNvSpPr/>
          <p:nvPr/>
        </p:nvSpPr>
        <p:spPr>
          <a:xfrm>
            <a:off x="604575" y="1317450"/>
            <a:ext cx="13806300" cy="6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Chosen Tool: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Trino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Purpose: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perform interactive, ad hoc SQL queries on data stored in S3, facilitating rapid insights without the need for predefined schemas or ETL processes.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Alternatives: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Amazon Athena: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 serverless interactive query service provided by AWS.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Apache Drill: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An open-source SQL query engine for big data exploration.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DuckDB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An open-source, in-process SQL database management system designed for efficient analytical query processing on large datasets.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Pros of Trino: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Open Source: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No licensing costs, offering flexibility and community support.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High Performance: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Optimized for low-latency queries across large datasets.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ANSI SQL Compliance: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Supports standard SQL, simplifying query development.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8750"/>
              </a:lnSpc>
              <a:spcBef>
                <a:spcPts val="120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Epilogue"/>
              <a:buNone/>
            </a:pPr>
            <a:r>
              <a:t/>
            </a:r>
            <a:endParaRPr b="0" i="0" sz="2400" u="none" cap="none" strike="noStrike">
              <a:solidFill>
                <a:srgbClr val="EBECEF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12761843" y="7732643"/>
            <a:ext cx="1842000" cy="444000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9"/>
          <p:cNvSpPr/>
          <p:nvPr/>
        </p:nvSpPr>
        <p:spPr>
          <a:xfrm>
            <a:off x="483333" y="321846"/>
            <a:ext cx="6342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DB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9"/>
          <p:cNvSpPr/>
          <p:nvPr/>
        </p:nvSpPr>
        <p:spPr>
          <a:xfrm>
            <a:off x="604575" y="1317450"/>
            <a:ext cx="13806300" cy="6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Chosen Tool: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PostgreSQL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Purpose: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Primary database for storing and managing processed customer support feedback data, ensuring data integrity and facilitating efficient retrieval for analysis and reporting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Alternatives: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MySQL: 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widely-used open-source RDBMS known for its speed and reliability.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MariaDB: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 fork of MySQL, designed to be highly compatible with it, offering additional features and improved performance.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MongoDB: 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NoSQL database that stores data in flexible, JSON-like documents</a:t>
            </a: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Pros of 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PostgreSQL: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 advanced, open-source relational database management system (RDBMS) known for its robustness, extensibility, and compliance with SQL standards.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PostgreSQL is designed to handle increasing workloads through both vertical and horizontal scaling strategies.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8750"/>
              </a:lnSpc>
              <a:spcBef>
                <a:spcPts val="120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Epilogue"/>
              <a:buNone/>
            </a:pPr>
            <a:r>
              <a:t/>
            </a:r>
            <a:endParaRPr b="0" i="0" sz="2400" u="none" cap="none" strike="noStrike">
              <a:solidFill>
                <a:srgbClr val="EBECEF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107" name="Google Shape;107;p9"/>
          <p:cNvSpPr/>
          <p:nvPr/>
        </p:nvSpPr>
        <p:spPr>
          <a:xfrm>
            <a:off x="12761843" y="7732643"/>
            <a:ext cx="1842000" cy="444000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"/>
          <p:cNvSpPr/>
          <p:nvPr/>
        </p:nvSpPr>
        <p:spPr>
          <a:xfrm>
            <a:off x="483333" y="321846"/>
            <a:ext cx="6342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Data Processing 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6"/>
          <p:cNvSpPr/>
          <p:nvPr/>
        </p:nvSpPr>
        <p:spPr>
          <a:xfrm>
            <a:off x="604575" y="1317450"/>
            <a:ext cx="13806300" cy="6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Chosen Tool: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Apache Spark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Purpose: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Streaming data processing ,read from Kafka and write it into Parquet files and DB.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Alternatives: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Apache Flink: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Designed for stateful computations over data streams.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Apache Storm: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 real-time computation system.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Pros of Spark: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Unified Engine: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Handles both batch and stream processing.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In-Memory Computing: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Enhances processing speed.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Rich API Support: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Offers APIs in Java, Scala, Python, and R.</a:t>
            </a:r>
            <a:endParaRPr b="0" i="1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8750"/>
              </a:lnSpc>
              <a:spcBef>
                <a:spcPts val="120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Epilogue"/>
              <a:buNone/>
            </a:pPr>
            <a:r>
              <a:t/>
            </a:r>
            <a:endParaRPr b="0" i="0" sz="2400" u="none" cap="none" strike="noStrike">
              <a:solidFill>
                <a:srgbClr val="EBECEF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115" name="Google Shape;115;p6"/>
          <p:cNvSpPr/>
          <p:nvPr/>
        </p:nvSpPr>
        <p:spPr>
          <a:xfrm>
            <a:off x="12761843" y="7732643"/>
            <a:ext cx="1842000" cy="444000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/>
          <p:nvPr/>
        </p:nvSpPr>
        <p:spPr>
          <a:xfrm>
            <a:off x="483333" y="321846"/>
            <a:ext cx="6342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Data Visualization 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0"/>
          <p:cNvSpPr/>
          <p:nvPr/>
        </p:nvSpPr>
        <p:spPr>
          <a:xfrm>
            <a:off x="12761843" y="7732643"/>
            <a:ext cx="1842000" cy="444000"/>
          </a:xfrm>
          <a:prstGeom prst="rect">
            <a:avLst/>
          </a:prstGeom>
          <a:solidFill>
            <a:srgbClr val="080E26"/>
          </a:solidFill>
          <a:ln cap="flat" cmpd="sng" w="12700">
            <a:solidFill>
              <a:srgbClr val="080E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0"/>
          <p:cNvSpPr txBox="1"/>
          <p:nvPr/>
        </p:nvSpPr>
        <p:spPr>
          <a:xfrm>
            <a:off x="920425" y="1380625"/>
            <a:ext cx="12921900" cy="47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Chosen Tool: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Power BI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Purpose: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create interactive dashboards for visualizing aggregated customer feedback data.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Alternatives: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Tableau: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 powerful data visualization tool.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Looker: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 business intelligence platform.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Pros of Power BI:</a:t>
            </a:r>
            <a:endParaRPr b="0" i="1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User-Friendly: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Intuitive interface with drag-and-drop features.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Integration: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Seamlessly connects with various data sources.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●"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Cost-Effective: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Offers a free version with substantial capabilities.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